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6451E-B2EE-4C24-BE26-C6DFF55B905F}" type="datetimeFigureOut">
              <a:rPr lang="en-AU" smtClean="0"/>
              <a:t>9/07/2021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7B285-8BF5-4DEF-B89F-F209BE4044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34770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6451E-B2EE-4C24-BE26-C6DFF55B905F}" type="datetimeFigureOut">
              <a:rPr lang="en-AU" smtClean="0"/>
              <a:t>9/07/2021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7B285-8BF5-4DEF-B89F-F209BE4044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748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6451E-B2EE-4C24-BE26-C6DFF55B905F}" type="datetimeFigureOut">
              <a:rPr lang="en-AU" smtClean="0"/>
              <a:t>9/07/2021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7B285-8BF5-4DEF-B89F-F209BE4044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2036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6451E-B2EE-4C24-BE26-C6DFF55B905F}" type="datetimeFigureOut">
              <a:rPr lang="en-AU" smtClean="0"/>
              <a:t>9/07/2021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7B285-8BF5-4DEF-B89F-F209BE4044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13039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6451E-B2EE-4C24-BE26-C6DFF55B905F}" type="datetimeFigureOut">
              <a:rPr lang="en-AU" smtClean="0"/>
              <a:t>9/07/2021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7B285-8BF5-4DEF-B89F-F209BE4044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0545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6451E-B2EE-4C24-BE26-C6DFF55B905F}" type="datetimeFigureOut">
              <a:rPr lang="en-AU" smtClean="0"/>
              <a:t>9/07/2021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7B285-8BF5-4DEF-B89F-F209BE4044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947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6451E-B2EE-4C24-BE26-C6DFF55B905F}" type="datetimeFigureOut">
              <a:rPr lang="en-AU" smtClean="0"/>
              <a:t>9/07/2021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7B285-8BF5-4DEF-B89F-F209BE4044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8416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6451E-B2EE-4C24-BE26-C6DFF55B905F}" type="datetimeFigureOut">
              <a:rPr lang="en-AU" smtClean="0"/>
              <a:t>9/07/2021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7B285-8BF5-4DEF-B89F-F209BE4044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3818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6451E-B2EE-4C24-BE26-C6DFF55B905F}" type="datetimeFigureOut">
              <a:rPr lang="en-AU" smtClean="0"/>
              <a:t>9/07/2021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7B285-8BF5-4DEF-B89F-F209BE4044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96507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6451E-B2EE-4C24-BE26-C6DFF55B905F}" type="datetimeFigureOut">
              <a:rPr lang="en-AU" smtClean="0"/>
              <a:t>9/07/2021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7B285-8BF5-4DEF-B89F-F209BE4044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07576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6451E-B2EE-4C24-BE26-C6DFF55B905F}" type="datetimeFigureOut">
              <a:rPr lang="en-AU" smtClean="0"/>
              <a:t>9/07/2021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7B285-8BF5-4DEF-B89F-F209BE4044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02657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6451E-B2EE-4C24-BE26-C6DFF55B905F}" type="datetimeFigureOut">
              <a:rPr lang="en-AU" smtClean="0"/>
              <a:t>9/07/2021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7B285-8BF5-4DEF-B89F-F209BE4044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5001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13" Type="http://schemas.openxmlformats.org/officeDocument/2006/relationships/image" Target="../media/image12.tiff"/><Relationship Id="rId18" Type="http://schemas.openxmlformats.org/officeDocument/2006/relationships/image" Target="../media/image17.tiff"/><Relationship Id="rId26" Type="http://schemas.openxmlformats.org/officeDocument/2006/relationships/image" Target="../media/image25.tiff"/><Relationship Id="rId39" Type="http://schemas.openxmlformats.org/officeDocument/2006/relationships/image" Target="../media/image38.tiff"/><Relationship Id="rId3" Type="http://schemas.openxmlformats.org/officeDocument/2006/relationships/image" Target="../media/image2.tiff"/><Relationship Id="rId21" Type="http://schemas.openxmlformats.org/officeDocument/2006/relationships/image" Target="../media/image20.tiff"/><Relationship Id="rId34" Type="http://schemas.openxmlformats.org/officeDocument/2006/relationships/image" Target="../media/image33.tiff"/><Relationship Id="rId42" Type="http://schemas.openxmlformats.org/officeDocument/2006/relationships/image" Target="../media/image41.tiff"/><Relationship Id="rId47" Type="http://schemas.openxmlformats.org/officeDocument/2006/relationships/image" Target="../media/image46.tiff"/><Relationship Id="rId7" Type="http://schemas.openxmlformats.org/officeDocument/2006/relationships/image" Target="../media/image6.tiff"/><Relationship Id="rId12" Type="http://schemas.openxmlformats.org/officeDocument/2006/relationships/image" Target="../media/image11.tiff"/><Relationship Id="rId17" Type="http://schemas.openxmlformats.org/officeDocument/2006/relationships/image" Target="../media/image16.tiff"/><Relationship Id="rId25" Type="http://schemas.openxmlformats.org/officeDocument/2006/relationships/image" Target="../media/image24.tiff"/><Relationship Id="rId33" Type="http://schemas.openxmlformats.org/officeDocument/2006/relationships/image" Target="../media/image32.tiff"/><Relationship Id="rId38" Type="http://schemas.openxmlformats.org/officeDocument/2006/relationships/image" Target="../media/image37.tiff"/><Relationship Id="rId46" Type="http://schemas.openxmlformats.org/officeDocument/2006/relationships/image" Target="../media/image45.tiff"/><Relationship Id="rId2" Type="http://schemas.openxmlformats.org/officeDocument/2006/relationships/image" Target="../media/image1.tiff"/><Relationship Id="rId16" Type="http://schemas.openxmlformats.org/officeDocument/2006/relationships/image" Target="../media/image15.tiff"/><Relationship Id="rId20" Type="http://schemas.openxmlformats.org/officeDocument/2006/relationships/image" Target="../media/image19.tiff"/><Relationship Id="rId29" Type="http://schemas.openxmlformats.org/officeDocument/2006/relationships/image" Target="../media/image28.tiff"/><Relationship Id="rId41" Type="http://schemas.openxmlformats.org/officeDocument/2006/relationships/image" Target="../media/image40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f"/><Relationship Id="rId11" Type="http://schemas.openxmlformats.org/officeDocument/2006/relationships/image" Target="../media/image10.tiff"/><Relationship Id="rId24" Type="http://schemas.openxmlformats.org/officeDocument/2006/relationships/image" Target="../media/image23.tiff"/><Relationship Id="rId32" Type="http://schemas.openxmlformats.org/officeDocument/2006/relationships/image" Target="../media/image31.tiff"/><Relationship Id="rId37" Type="http://schemas.openxmlformats.org/officeDocument/2006/relationships/image" Target="../media/image36.tiff"/><Relationship Id="rId40" Type="http://schemas.openxmlformats.org/officeDocument/2006/relationships/image" Target="../media/image39.tiff"/><Relationship Id="rId45" Type="http://schemas.openxmlformats.org/officeDocument/2006/relationships/image" Target="../media/image44.tiff"/><Relationship Id="rId5" Type="http://schemas.openxmlformats.org/officeDocument/2006/relationships/image" Target="../media/image4.tiff"/><Relationship Id="rId15" Type="http://schemas.openxmlformats.org/officeDocument/2006/relationships/image" Target="../media/image14.tiff"/><Relationship Id="rId23" Type="http://schemas.openxmlformats.org/officeDocument/2006/relationships/image" Target="../media/image22.tiff"/><Relationship Id="rId28" Type="http://schemas.openxmlformats.org/officeDocument/2006/relationships/image" Target="../media/image27.tiff"/><Relationship Id="rId36" Type="http://schemas.openxmlformats.org/officeDocument/2006/relationships/image" Target="../media/image35.tiff"/><Relationship Id="rId10" Type="http://schemas.openxmlformats.org/officeDocument/2006/relationships/image" Target="../media/image9.tiff"/><Relationship Id="rId19" Type="http://schemas.openxmlformats.org/officeDocument/2006/relationships/image" Target="../media/image18.tiff"/><Relationship Id="rId31" Type="http://schemas.openxmlformats.org/officeDocument/2006/relationships/image" Target="../media/image30.tiff"/><Relationship Id="rId44" Type="http://schemas.openxmlformats.org/officeDocument/2006/relationships/image" Target="../media/image43.tiff"/><Relationship Id="rId4" Type="http://schemas.openxmlformats.org/officeDocument/2006/relationships/image" Target="../media/image3.tiff"/><Relationship Id="rId9" Type="http://schemas.openxmlformats.org/officeDocument/2006/relationships/image" Target="../media/image8.tiff"/><Relationship Id="rId14" Type="http://schemas.openxmlformats.org/officeDocument/2006/relationships/image" Target="../media/image13.tiff"/><Relationship Id="rId22" Type="http://schemas.openxmlformats.org/officeDocument/2006/relationships/image" Target="../media/image21.tiff"/><Relationship Id="rId27" Type="http://schemas.openxmlformats.org/officeDocument/2006/relationships/image" Target="../media/image26.tiff"/><Relationship Id="rId30" Type="http://schemas.openxmlformats.org/officeDocument/2006/relationships/image" Target="../media/image29.tiff"/><Relationship Id="rId35" Type="http://schemas.openxmlformats.org/officeDocument/2006/relationships/image" Target="../media/image34.tiff"/><Relationship Id="rId43" Type="http://schemas.openxmlformats.org/officeDocument/2006/relationships/image" Target="../media/image42.tiff"/><Relationship Id="rId48" Type="http://schemas.openxmlformats.org/officeDocument/2006/relationships/image" Target="../media/image47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tiff"/><Relationship Id="rId3" Type="http://schemas.openxmlformats.org/officeDocument/2006/relationships/image" Target="../media/image49.tiff"/><Relationship Id="rId7" Type="http://schemas.openxmlformats.org/officeDocument/2006/relationships/image" Target="../media/image53.tiff"/><Relationship Id="rId2" Type="http://schemas.openxmlformats.org/officeDocument/2006/relationships/image" Target="../media/image48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tiff"/><Relationship Id="rId5" Type="http://schemas.openxmlformats.org/officeDocument/2006/relationships/image" Target="../media/image51.tiff"/><Relationship Id="rId4" Type="http://schemas.openxmlformats.org/officeDocument/2006/relationships/image" Target="../media/image50.tiff"/><Relationship Id="rId9" Type="http://schemas.openxmlformats.org/officeDocument/2006/relationships/image" Target="../media/image55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tiff"/><Relationship Id="rId13" Type="http://schemas.openxmlformats.org/officeDocument/2006/relationships/image" Target="../media/image65.png"/><Relationship Id="rId18" Type="http://schemas.microsoft.com/office/2007/relationships/hdphoto" Target="../media/hdphoto5.wdp"/><Relationship Id="rId3" Type="http://schemas.openxmlformats.org/officeDocument/2006/relationships/image" Target="../media/image57.tiff"/><Relationship Id="rId21" Type="http://schemas.openxmlformats.org/officeDocument/2006/relationships/image" Target="../media/image69.png"/><Relationship Id="rId7" Type="http://schemas.openxmlformats.org/officeDocument/2006/relationships/image" Target="../media/image61.tiff"/><Relationship Id="rId12" Type="http://schemas.microsoft.com/office/2007/relationships/hdphoto" Target="../media/hdphoto2.wdp"/><Relationship Id="rId17" Type="http://schemas.openxmlformats.org/officeDocument/2006/relationships/image" Target="../media/image67.png"/><Relationship Id="rId2" Type="http://schemas.openxmlformats.org/officeDocument/2006/relationships/image" Target="../media/image56.tiff"/><Relationship Id="rId16" Type="http://schemas.microsoft.com/office/2007/relationships/hdphoto" Target="../media/hdphoto4.wdp"/><Relationship Id="rId20" Type="http://schemas.microsoft.com/office/2007/relationships/hdphoto" Target="../media/hdphoto6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tiff"/><Relationship Id="rId11" Type="http://schemas.openxmlformats.org/officeDocument/2006/relationships/image" Target="../media/image64.png"/><Relationship Id="rId5" Type="http://schemas.openxmlformats.org/officeDocument/2006/relationships/image" Target="../media/image59.tiff"/><Relationship Id="rId15" Type="http://schemas.openxmlformats.org/officeDocument/2006/relationships/image" Target="../media/image66.png"/><Relationship Id="rId10" Type="http://schemas.microsoft.com/office/2007/relationships/hdphoto" Target="../media/hdphoto1.wdp"/><Relationship Id="rId19" Type="http://schemas.openxmlformats.org/officeDocument/2006/relationships/image" Target="../media/image68.png"/><Relationship Id="rId4" Type="http://schemas.openxmlformats.org/officeDocument/2006/relationships/image" Target="../media/image58.tiff"/><Relationship Id="rId9" Type="http://schemas.openxmlformats.org/officeDocument/2006/relationships/image" Target="../media/image63.png"/><Relationship Id="rId14" Type="http://schemas.microsoft.com/office/2007/relationships/hdphoto" Target="../media/hdphoto3.wdp"/><Relationship Id="rId22" Type="http://schemas.microsoft.com/office/2007/relationships/hdphoto" Target="../media/hdphoto7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144030" y="371517"/>
            <a:ext cx="9285845" cy="72227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3600" u="sng" dirty="0" smtClean="0"/>
              <a:t>In vivo localisation of Luteinising hormone-FITC peptides 4/3/20 </a:t>
            </a:r>
            <a:endParaRPr lang="en-AU" sz="3600" u="sng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13486" y="145492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AU" sz="1800" dirty="0" smtClean="0"/>
              <a:t>58 day old male mice were injected with a 300 </a:t>
            </a:r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µl dose of 1 </a:t>
            </a:r>
            <a:r>
              <a:rPr lang="en-AU" sz="1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mM</a:t>
            </a:r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peptide-FITC  (in 30% </a:t>
            </a:r>
            <a:r>
              <a:rPr lang="en-AU" sz="1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Kolliphor</a:t>
            </a:r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-PBS) or vehicle</a:t>
            </a:r>
          </a:p>
          <a:p>
            <a:pPr algn="l"/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Treatments:</a:t>
            </a:r>
          </a:p>
          <a:p>
            <a:pPr algn="l"/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1. vehicle (30% </a:t>
            </a:r>
            <a:r>
              <a:rPr lang="en-AU" sz="1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Kolliphor</a:t>
            </a:r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-PBS)</a:t>
            </a:r>
          </a:p>
          <a:p>
            <a:pPr algn="l"/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2. GONBC35-FITC (non-specific peptide)</a:t>
            </a:r>
          </a:p>
          <a:p>
            <a:pPr algn="l"/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en-AU" sz="1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LHa</a:t>
            </a:r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-FITC (FITC-</a:t>
            </a:r>
            <a:r>
              <a:rPr lang="en-AU" sz="1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Ahx</a:t>
            </a:r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--MPA(GABA)SSSDAGGPRTQP-NH</a:t>
            </a:r>
            <a:r>
              <a:rPr lang="en-AU" sz="1800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l"/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4. L95-FITC (FITC-Ahx-CSFPVALSSRSGPSRR-NH</a:t>
            </a:r>
            <a:r>
              <a:rPr lang="en-AU" sz="1800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l"/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Eight hours post-injection, mice were euthanased using CO</a:t>
            </a:r>
            <a:r>
              <a:rPr lang="en-AU" sz="1800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asphyxiation</a:t>
            </a:r>
          </a:p>
          <a:p>
            <a:pPr algn="l"/>
            <a:r>
              <a:rPr lang="en-A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Cardiac blood was collected and the mice weighed before organs were collected, weighed, and imaged using the fluorescent dissection microscope. Tissues collected: seminal vesicles, testes, epididymides, adrenal glands, kidneys, liver, spleen, brain, heart, lungs, and pituitary.</a:t>
            </a:r>
          </a:p>
          <a:p>
            <a:pPr algn="l"/>
            <a:endParaRPr lang="en-AU" sz="1600" dirty="0"/>
          </a:p>
        </p:txBody>
      </p:sp>
      <p:grpSp>
        <p:nvGrpSpPr>
          <p:cNvPr id="6" name="Group 5"/>
          <p:cNvGrpSpPr/>
          <p:nvPr/>
        </p:nvGrpSpPr>
        <p:grpSpPr>
          <a:xfrm>
            <a:off x="8367547" y="2181249"/>
            <a:ext cx="2309977" cy="1570972"/>
            <a:chOff x="3482221" y="615001"/>
            <a:chExt cx="1434628" cy="1088344"/>
          </a:xfrm>
        </p:grpSpPr>
        <p:sp>
          <p:nvSpPr>
            <p:cNvPr id="7" name="TextBox 6"/>
            <p:cNvSpPr txBox="1"/>
            <p:nvPr/>
          </p:nvSpPr>
          <p:spPr>
            <a:xfrm>
              <a:off x="3501483" y="615001"/>
              <a:ext cx="700941" cy="362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 smtClean="0"/>
                <a:t>Vehicle- 30% </a:t>
              </a:r>
              <a:r>
                <a:rPr lang="en-AU" sz="1400" b="1" dirty="0" err="1" smtClean="0"/>
                <a:t>Kolliphor</a:t>
              </a:r>
              <a:endParaRPr lang="en-AU" sz="1400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187605" y="652054"/>
              <a:ext cx="635989" cy="213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 err="1" smtClean="0"/>
                <a:t>LHa</a:t>
              </a:r>
              <a:r>
                <a:rPr lang="en-AU" sz="1400" b="1" dirty="0" smtClean="0"/>
                <a:t>-FITC</a:t>
              </a:r>
              <a:endParaRPr lang="en-AU" sz="14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82221" y="1319084"/>
              <a:ext cx="660378" cy="213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 smtClean="0"/>
                <a:t>L95-FITC</a:t>
              </a:r>
              <a:endParaRPr lang="en-AU" sz="14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130940" y="1287043"/>
              <a:ext cx="785909" cy="362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 smtClean="0"/>
                <a:t>GONBC35-FITC</a:t>
              </a:r>
              <a:endParaRPr lang="en-AU" sz="1400" b="1" dirty="0"/>
            </a:p>
          </p:txBody>
        </p:sp>
        <p:cxnSp>
          <p:nvCxnSpPr>
            <p:cNvPr id="11" name="Straight Connector 10"/>
            <p:cNvCxnSpPr>
              <a:endCxn id="13" idx="2"/>
            </p:cNvCxnSpPr>
            <p:nvPr/>
          </p:nvCxnSpPr>
          <p:spPr>
            <a:xfrm>
              <a:off x="4167604" y="636588"/>
              <a:ext cx="564" cy="10667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541509" y="1177756"/>
              <a:ext cx="128026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/>
            <p:cNvSpPr/>
            <p:nvPr/>
          </p:nvSpPr>
          <p:spPr>
            <a:xfrm>
              <a:off x="3514561" y="652055"/>
              <a:ext cx="1307213" cy="105129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400" b="1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788001" y="1905522"/>
            <a:ext cx="1481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Key to images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10308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528" y="3523619"/>
            <a:ext cx="1121739" cy="900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290" y="4472559"/>
            <a:ext cx="1121739" cy="9000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698" y="5421499"/>
            <a:ext cx="1121739" cy="9000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015" y="3523619"/>
            <a:ext cx="1121739" cy="9000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585" y="3523619"/>
            <a:ext cx="1121739" cy="900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757" y="3523619"/>
            <a:ext cx="1121739" cy="90000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584" y="4480953"/>
            <a:ext cx="1121739" cy="9000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294" y="4476583"/>
            <a:ext cx="1121739" cy="9000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008" y="4471501"/>
            <a:ext cx="1121739" cy="90000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308" y="5427581"/>
            <a:ext cx="1121739" cy="90000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932" y="5421499"/>
            <a:ext cx="1121739" cy="90000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294" y="5421365"/>
            <a:ext cx="1121739" cy="900000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4824014" y="0"/>
            <a:ext cx="575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Brain</a:t>
            </a:r>
            <a:endParaRPr lang="en-AU" sz="1400" b="1" dirty="0"/>
          </a:p>
        </p:txBody>
      </p:sp>
      <p:sp>
        <p:nvSpPr>
          <p:cNvPr id="62" name="TextBox 61"/>
          <p:cNvSpPr txBox="1"/>
          <p:nvPr/>
        </p:nvSpPr>
        <p:spPr>
          <a:xfrm>
            <a:off x="1539040" y="158732"/>
            <a:ext cx="9877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Bright field</a:t>
            </a:r>
            <a:endParaRPr lang="en-AU" sz="1400" dirty="0"/>
          </a:p>
        </p:txBody>
      </p:sp>
      <p:sp>
        <p:nvSpPr>
          <p:cNvPr id="63" name="TextBox 62"/>
          <p:cNvSpPr txBox="1"/>
          <p:nvPr/>
        </p:nvSpPr>
        <p:spPr>
          <a:xfrm>
            <a:off x="3158043" y="158730"/>
            <a:ext cx="491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FITC</a:t>
            </a:r>
            <a:endParaRPr lang="en-AU" sz="1400" dirty="0"/>
          </a:p>
        </p:txBody>
      </p:sp>
      <p:sp>
        <p:nvSpPr>
          <p:cNvPr id="64" name="TextBox 63"/>
          <p:cNvSpPr txBox="1"/>
          <p:nvPr/>
        </p:nvSpPr>
        <p:spPr>
          <a:xfrm>
            <a:off x="2205068" y="-26915"/>
            <a:ext cx="12214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Adrenal gland</a:t>
            </a:r>
            <a:endParaRPr lang="en-AU" sz="1400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3939463" y="147200"/>
            <a:ext cx="9877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Bright field</a:t>
            </a:r>
            <a:endParaRPr lang="en-AU" sz="1400" dirty="0"/>
          </a:p>
        </p:txBody>
      </p:sp>
      <p:sp>
        <p:nvSpPr>
          <p:cNvPr id="66" name="TextBox 65"/>
          <p:cNvSpPr txBox="1"/>
          <p:nvPr/>
        </p:nvSpPr>
        <p:spPr>
          <a:xfrm>
            <a:off x="5416214" y="180050"/>
            <a:ext cx="491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FITC</a:t>
            </a:r>
            <a:endParaRPr lang="en-AU" sz="1400" dirty="0"/>
          </a:p>
        </p:txBody>
      </p:sp>
      <p:sp>
        <p:nvSpPr>
          <p:cNvPr id="67" name="TextBox 66"/>
          <p:cNvSpPr txBox="1"/>
          <p:nvPr/>
        </p:nvSpPr>
        <p:spPr>
          <a:xfrm>
            <a:off x="9362485" y="6133"/>
            <a:ext cx="603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Heart</a:t>
            </a:r>
            <a:endParaRPr lang="en-AU" sz="1400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6367759" y="147199"/>
            <a:ext cx="9877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Bright field</a:t>
            </a:r>
            <a:endParaRPr lang="en-AU" sz="1400" dirty="0"/>
          </a:p>
        </p:txBody>
      </p:sp>
      <p:sp>
        <p:nvSpPr>
          <p:cNvPr id="69" name="TextBox 68"/>
          <p:cNvSpPr txBox="1"/>
          <p:nvPr/>
        </p:nvSpPr>
        <p:spPr>
          <a:xfrm>
            <a:off x="7726090" y="155954"/>
            <a:ext cx="491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FITC</a:t>
            </a:r>
            <a:endParaRPr lang="en-AU" sz="1400" dirty="0"/>
          </a:p>
        </p:txBody>
      </p:sp>
      <p:sp>
        <p:nvSpPr>
          <p:cNvPr id="70" name="TextBox 69"/>
          <p:cNvSpPr txBox="1"/>
          <p:nvPr/>
        </p:nvSpPr>
        <p:spPr>
          <a:xfrm>
            <a:off x="2424811" y="3261715"/>
            <a:ext cx="5373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Lung</a:t>
            </a:r>
            <a:endParaRPr lang="en-AU" sz="1400" b="1" dirty="0"/>
          </a:p>
        </p:txBody>
      </p:sp>
      <p:sp>
        <p:nvSpPr>
          <p:cNvPr id="71" name="TextBox 70"/>
          <p:cNvSpPr txBox="1"/>
          <p:nvPr/>
        </p:nvSpPr>
        <p:spPr>
          <a:xfrm>
            <a:off x="8664227" y="152614"/>
            <a:ext cx="9877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Bright field</a:t>
            </a:r>
            <a:endParaRPr lang="en-AU" sz="1400" dirty="0"/>
          </a:p>
        </p:txBody>
      </p:sp>
      <p:sp>
        <p:nvSpPr>
          <p:cNvPr id="72" name="TextBox 71"/>
          <p:cNvSpPr txBox="1"/>
          <p:nvPr/>
        </p:nvSpPr>
        <p:spPr>
          <a:xfrm>
            <a:off x="10125949" y="155954"/>
            <a:ext cx="491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FITC</a:t>
            </a:r>
            <a:endParaRPr lang="en-AU" sz="1400" dirty="0"/>
          </a:p>
        </p:txBody>
      </p:sp>
      <p:sp>
        <p:nvSpPr>
          <p:cNvPr id="73" name="TextBox 72"/>
          <p:cNvSpPr txBox="1"/>
          <p:nvPr/>
        </p:nvSpPr>
        <p:spPr>
          <a:xfrm>
            <a:off x="9458938" y="3263527"/>
            <a:ext cx="6864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Spleen</a:t>
            </a:r>
            <a:endParaRPr lang="en-AU" sz="1400" b="1" dirty="0"/>
          </a:p>
        </p:txBody>
      </p:sp>
      <p:sp>
        <p:nvSpPr>
          <p:cNvPr id="79" name="TextBox 78"/>
          <p:cNvSpPr txBox="1"/>
          <p:nvPr/>
        </p:nvSpPr>
        <p:spPr>
          <a:xfrm>
            <a:off x="7193334" y="3285802"/>
            <a:ext cx="542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Liver</a:t>
            </a:r>
            <a:endParaRPr lang="en-AU" sz="1400" b="1" dirty="0"/>
          </a:p>
        </p:txBody>
      </p:sp>
      <p:sp>
        <p:nvSpPr>
          <p:cNvPr id="82" name="TextBox 81"/>
          <p:cNvSpPr txBox="1"/>
          <p:nvPr/>
        </p:nvSpPr>
        <p:spPr>
          <a:xfrm>
            <a:off x="4676809" y="3256705"/>
            <a:ext cx="6927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Kidney</a:t>
            </a:r>
            <a:endParaRPr lang="en-AU" sz="1400" b="1" dirty="0"/>
          </a:p>
        </p:txBody>
      </p:sp>
      <p:sp>
        <p:nvSpPr>
          <p:cNvPr id="85" name="TextBox 84"/>
          <p:cNvSpPr txBox="1"/>
          <p:nvPr/>
        </p:nvSpPr>
        <p:spPr>
          <a:xfrm>
            <a:off x="7132045" y="11021"/>
            <a:ext cx="828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Pituitary</a:t>
            </a:r>
            <a:endParaRPr lang="en-AU" sz="1400" b="1" dirty="0"/>
          </a:p>
        </p:txBody>
      </p:sp>
      <p:pic>
        <p:nvPicPr>
          <p:cNvPr id="97" name="Picture 9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872" y="5421499"/>
            <a:ext cx="1121739" cy="900000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657" y="3524464"/>
            <a:ext cx="1121739" cy="900000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873" y="4472559"/>
            <a:ext cx="1121739" cy="900000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439" y="5421365"/>
            <a:ext cx="1121739" cy="900000"/>
          </a:xfrm>
          <a:prstGeom prst="rect">
            <a:avLst/>
          </a:prstGeom>
        </p:spPr>
      </p:pic>
      <p:pic>
        <p:nvPicPr>
          <p:cNvPr id="101" name="Picture 10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561" y="3523619"/>
            <a:ext cx="1121739" cy="900000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439" y="4472559"/>
            <a:ext cx="1121739" cy="900000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455" y="4472559"/>
            <a:ext cx="1121739" cy="900000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953" y="3523619"/>
            <a:ext cx="1121739" cy="900000"/>
          </a:xfrm>
          <a:prstGeom prst="rect">
            <a:avLst/>
          </a:prstGeom>
        </p:spPr>
      </p:pic>
      <p:pic>
        <p:nvPicPr>
          <p:cNvPr id="105" name="Picture 104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3815" y="5421365"/>
            <a:ext cx="1121739" cy="900000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077" y="3523619"/>
            <a:ext cx="1121739" cy="900000"/>
          </a:xfrm>
          <a:prstGeom prst="rect">
            <a:avLst/>
          </a:prstGeom>
        </p:spPr>
      </p:pic>
      <p:pic>
        <p:nvPicPr>
          <p:cNvPr id="107" name="Picture 106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719" y="4467469"/>
            <a:ext cx="1121739" cy="900000"/>
          </a:xfrm>
          <a:prstGeom prst="rect">
            <a:avLst/>
          </a:prstGeom>
        </p:spPr>
      </p:pic>
      <p:sp>
        <p:nvSpPr>
          <p:cNvPr id="112" name="TextBox 111"/>
          <p:cNvSpPr txBox="1"/>
          <p:nvPr/>
        </p:nvSpPr>
        <p:spPr>
          <a:xfrm>
            <a:off x="1037438" y="37889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1</a:t>
            </a:r>
            <a:endParaRPr lang="en-AU" dirty="0"/>
          </a:p>
        </p:txBody>
      </p:sp>
      <p:sp>
        <p:nvSpPr>
          <p:cNvPr id="113" name="TextBox 112"/>
          <p:cNvSpPr txBox="1"/>
          <p:nvPr/>
        </p:nvSpPr>
        <p:spPr>
          <a:xfrm>
            <a:off x="1033274" y="472070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2</a:t>
            </a:r>
            <a:endParaRPr lang="en-AU" dirty="0"/>
          </a:p>
        </p:txBody>
      </p:sp>
      <p:sp>
        <p:nvSpPr>
          <p:cNvPr id="115" name="TextBox 114"/>
          <p:cNvSpPr txBox="1"/>
          <p:nvPr/>
        </p:nvSpPr>
        <p:spPr>
          <a:xfrm>
            <a:off x="1033588" y="571582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3</a:t>
            </a:r>
            <a:endParaRPr lang="en-AU" dirty="0"/>
          </a:p>
        </p:txBody>
      </p:sp>
      <p:grpSp>
        <p:nvGrpSpPr>
          <p:cNvPr id="118" name="Group 117"/>
          <p:cNvGrpSpPr/>
          <p:nvPr/>
        </p:nvGrpSpPr>
        <p:grpSpPr>
          <a:xfrm>
            <a:off x="471820" y="374573"/>
            <a:ext cx="10353140" cy="2838010"/>
            <a:chOff x="471820" y="374573"/>
            <a:chExt cx="10353140" cy="283801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8291" y="421449"/>
              <a:ext cx="1121739" cy="9000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6698" y="1365049"/>
              <a:ext cx="1121739" cy="9000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6698" y="2308546"/>
              <a:ext cx="1121739" cy="9000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0216" y="2309372"/>
              <a:ext cx="1121739" cy="9000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9036" y="423939"/>
              <a:ext cx="1121739" cy="9000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0217" y="1367518"/>
              <a:ext cx="1121739" cy="9000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0341" y="417071"/>
              <a:ext cx="1121739" cy="9000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7664" y="421449"/>
              <a:ext cx="1121739" cy="90000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9504" y="1357933"/>
              <a:ext cx="1121739" cy="900000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0194" y="1357933"/>
              <a:ext cx="1121739" cy="900000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42271" y="2295037"/>
              <a:ext cx="1121739" cy="900000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0758" y="2300556"/>
              <a:ext cx="1121739" cy="900000"/>
            </a:xfrm>
            <a:prstGeom prst="rect">
              <a:avLst/>
            </a:prstGeom>
          </p:spPr>
        </p:pic>
        <p:grpSp>
          <p:nvGrpSpPr>
            <p:cNvPr id="52" name="Group 51"/>
            <p:cNvGrpSpPr>
              <a:grpSpLocks noChangeAspect="1"/>
            </p:cNvGrpSpPr>
            <p:nvPr/>
          </p:nvGrpSpPr>
          <p:grpSpPr>
            <a:xfrm>
              <a:off x="1518554" y="374573"/>
              <a:ext cx="1200510" cy="1079164"/>
              <a:chOff x="3480700" y="654099"/>
              <a:chExt cx="1484793" cy="1134218"/>
            </a:xfrm>
          </p:grpSpPr>
          <p:sp>
            <p:nvSpPr>
              <p:cNvPr id="53" name="TextBox 52"/>
              <p:cNvSpPr txBox="1"/>
              <p:nvPr/>
            </p:nvSpPr>
            <p:spPr>
              <a:xfrm>
                <a:off x="3480700" y="687203"/>
                <a:ext cx="861334" cy="328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100" b="1" dirty="0" smtClean="0">
                    <a:solidFill>
                      <a:schemeClr val="bg1"/>
                    </a:solidFill>
                  </a:rPr>
                  <a:t>Vehicle</a:t>
                </a:r>
                <a:endParaRPr lang="en-AU" sz="11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4201735" y="654099"/>
                <a:ext cx="635988" cy="5797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200" b="1" dirty="0" err="1" smtClean="0">
                    <a:solidFill>
                      <a:schemeClr val="bg1"/>
                    </a:solidFill>
                  </a:rPr>
                  <a:t>LHa</a:t>
                </a:r>
                <a:r>
                  <a:rPr lang="en-AU" sz="1200" b="1" dirty="0" smtClean="0">
                    <a:solidFill>
                      <a:schemeClr val="bg1"/>
                    </a:solidFill>
                  </a:rPr>
                  <a:t>-FITC</a:t>
                </a:r>
                <a:endParaRPr lang="en-AU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3554856" y="1208549"/>
                <a:ext cx="660378" cy="5797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200" b="1" dirty="0" smtClean="0">
                    <a:solidFill>
                      <a:schemeClr val="bg1"/>
                    </a:solidFill>
                  </a:rPr>
                  <a:t>L95-FITC</a:t>
                </a:r>
                <a:endParaRPr lang="en-AU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4179584" y="1187745"/>
                <a:ext cx="785909" cy="579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200" b="1" dirty="0" smtClean="0">
                    <a:solidFill>
                      <a:schemeClr val="bg1"/>
                    </a:solidFill>
                  </a:rPr>
                  <a:t>G35-FITC</a:t>
                </a:r>
                <a:endParaRPr lang="en-AU" sz="1200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7648" y="2302978"/>
              <a:ext cx="1121739" cy="900000"/>
            </a:xfrm>
            <a:prstGeom prst="rect">
              <a:avLst/>
            </a:prstGeom>
          </p:spPr>
        </p:pic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7649" y="422786"/>
              <a:ext cx="1121739" cy="900000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3262" y="1360710"/>
              <a:ext cx="1121739" cy="900000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0742" y="2312583"/>
              <a:ext cx="1121739" cy="900000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6146" y="1360710"/>
              <a:ext cx="1121739" cy="900000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/>
          </p:nvPicPr>
          <p:blipFill>
            <a:blip r:embed="rId4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6669" y="422786"/>
              <a:ext cx="1121739" cy="900000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1051" y="1360710"/>
              <a:ext cx="1121739" cy="900000"/>
            </a:xfrm>
            <a:prstGeom prst="rect">
              <a:avLst/>
            </a:prstGeom>
          </p:spPr>
        </p:pic>
        <p:pic>
          <p:nvPicPr>
            <p:cNvPr id="92" name="Picture 91"/>
            <p:cNvPicPr>
              <a:picLocks noChangeAspect="1"/>
            </p:cNvPicPr>
            <p:nvPr/>
          </p:nvPicPr>
          <p:blipFill>
            <a:blip r:embed="rId4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1708" y="2302978"/>
              <a:ext cx="1121739" cy="900000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/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7935" y="419174"/>
              <a:ext cx="1121739" cy="900000"/>
            </a:xfrm>
            <a:prstGeom prst="rect">
              <a:avLst/>
            </a:prstGeom>
          </p:spPr>
        </p:pic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4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3221" y="2290812"/>
              <a:ext cx="1121739" cy="900000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4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92747" y="417071"/>
              <a:ext cx="1121739" cy="900000"/>
            </a:xfrm>
            <a:prstGeom prst="rect">
              <a:avLst/>
            </a:prstGeom>
          </p:spPr>
        </p:pic>
        <p:pic>
          <p:nvPicPr>
            <p:cNvPr id="96" name="Picture 95"/>
            <p:cNvPicPr>
              <a:picLocks noChangeAspect="1"/>
            </p:cNvPicPr>
            <p:nvPr/>
          </p:nvPicPr>
          <p:blipFill>
            <a:blip r:embed="rId4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92747" y="1357321"/>
              <a:ext cx="1121739" cy="900000"/>
            </a:xfrm>
            <a:prstGeom prst="rect">
              <a:avLst/>
            </a:prstGeom>
          </p:spPr>
        </p:pic>
        <p:sp>
          <p:nvSpPr>
            <p:cNvPr id="110" name="TextBox 109"/>
            <p:cNvSpPr txBox="1"/>
            <p:nvPr/>
          </p:nvSpPr>
          <p:spPr>
            <a:xfrm>
              <a:off x="1032864" y="68942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 smtClean="0"/>
                <a:t>1</a:t>
              </a:r>
              <a:endParaRPr lang="en-AU" dirty="0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1033274" y="167326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 smtClean="0"/>
                <a:t>2</a:t>
              </a:r>
              <a:endParaRPr lang="en-AU" dirty="0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1033274" y="266045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 smtClean="0"/>
                <a:t>3</a:t>
              </a:r>
              <a:endParaRPr lang="en-AU" dirty="0"/>
            </a:p>
          </p:txBody>
        </p:sp>
        <p:sp>
          <p:nvSpPr>
            <p:cNvPr id="116" name="TextBox 115"/>
            <p:cNvSpPr txBox="1"/>
            <p:nvPr/>
          </p:nvSpPr>
          <p:spPr>
            <a:xfrm rot="16200000">
              <a:off x="135029" y="1688996"/>
              <a:ext cx="10429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 smtClean="0"/>
                <a:t>Replicate</a:t>
              </a:r>
              <a:endParaRPr lang="en-AU" dirty="0"/>
            </a:p>
          </p:txBody>
        </p:sp>
      </p:grpSp>
      <p:sp>
        <p:nvSpPr>
          <p:cNvPr id="117" name="TextBox 116"/>
          <p:cNvSpPr txBox="1"/>
          <p:nvPr/>
        </p:nvSpPr>
        <p:spPr>
          <a:xfrm rot="16200000">
            <a:off x="137452" y="4698632"/>
            <a:ext cx="1042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Replicate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83384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1131587" y="349127"/>
            <a:ext cx="3256823" cy="4789872"/>
            <a:chOff x="1131587" y="349127"/>
            <a:chExt cx="3256823" cy="478987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8390" y="952570"/>
              <a:ext cx="1121739" cy="9000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8388" y="1895181"/>
              <a:ext cx="1121739" cy="9000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8387" y="4167542"/>
              <a:ext cx="1121739" cy="9000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1695" y="2837792"/>
              <a:ext cx="1121739" cy="9000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6671" y="2837792"/>
              <a:ext cx="1121739" cy="90000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6671" y="952445"/>
              <a:ext cx="1121739" cy="900000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6671" y="1891037"/>
              <a:ext cx="1121739" cy="900000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6671" y="4167542"/>
              <a:ext cx="1121739" cy="900000"/>
            </a:xfrm>
            <a:prstGeom prst="rect">
              <a:avLst/>
            </a:prstGeom>
          </p:spPr>
        </p:pic>
        <p:grpSp>
          <p:nvGrpSpPr>
            <p:cNvPr id="23" name="Group 22"/>
            <p:cNvGrpSpPr>
              <a:grpSpLocks noChangeAspect="1"/>
            </p:cNvGrpSpPr>
            <p:nvPr/>
          </p:nvGrpSpPr>
          <p:grpSpPr>
            <a:xfrm>
              <a:off x="2076219" y="875083"/>
              <a:ext cx="1200510" cy="1182312"/>
              <a:chOff x="3480700" y="654099"/>
              <a:chExt cx="1484793" cy="1134218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3480700" y="687203"/>
                <a:ext cx="861334" cy="328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100" b="1" dirty="0" smtClean="0">
                    <a:solidFill>
                      <a:schemeClr val="bg1"/>
                    </a:solidFill>
                  </a:rPr>
                  <a:t>Vehicle</a:t>
                </a:r>
                <a:endParaRPr lang="en-AU" sz="11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201735" y="654099"/>
                <a:ext cx="635988" cy="5797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200" b="1" dirty="0" err="1" smtClean="0">
                    <a:solidFill>
                      <a:schemeClr val="bg1"/>
                    </a:solidFill>
                  </a:rPr>
                  <a:t>LHa</a:t>
                </a:r>
                <a:r>
                  <a:rPr lang="en-AU" sz="1200" b="1" dirty="0" smtClean="0">
                    <a:solidFill>
                      <a:schemeClr val="bg1"/>
                    </a:solidFill>
                  </a:rPr>
                  <a:t>-FITC</a:t>
                </a:r>
                <a:endParaRPr lang="en-AU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3554856" y="1208549"/>
                <a:ext cx="660378" cy="5797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200" b="1" dirty="0" smtClean="0">
                    <a:solidFill>
                      <a:schemeClr val="bg1"/>
                    </a:solidFill>
                  </a:rPr>
                  <a:t>L95-FITC</a:t>
                </a:r>
                <a:endParaRPr lang="en-AU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4179584" y="1187745"/>
                <a:ext cx="785909" cy="579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200" b="1" dirty="0" smtClean="0">
                    <a:solidFill>
                      <a:schemeClr val="bg1"/>
                    </a:solidFill>
                  </a:rPr>
                  <a:t>G35-FITC</a:t>
                </a:r>
                <a:endParaRPr lang="en-AU" sz="12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2289023" y="602182"/>
              <a:ext cx="9877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 smtClean="0"/>
                <a:t>Bright field</a:t>
              </a:r>
              <a:endParaRPr lang="en-AU" sz="14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623776" y="644668"/>
              <a:ext cx="4919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 smtClean="0"/>
                <a:t>FITC</a:t>
              </a:r>
              <a:endParaRPr lang="en-AU" sz="14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680475" y="3859765"/>
              <a:ext cx="13195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b="1" dirty="0" smtClean="0"/>
                <a:t>Seminal vesicle</a:t>
              </a:r>
              <a:endParaRPr lang="en-AU" sz="1400" b="1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821914" y="349127"/>
              <a:ext cx="9989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b="1" dirty="0" smtClean="0"/>
                <a:t>Epididymis</a:t>
              </a:r>
              <a:endParaRPr lang="en-AU" sz="1400" b="1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694782" y="124669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 smtClean="0"/>
                <a:t>1</a:t>
              </a:r>
              <a:endParaRPr lang="en-AU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690618" y="217844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 smtClean="0"/>
                <a:t>2</a:t>
              </a:r>
              <a:endParaRPr lang="en-AU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690932" y="317356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 smtClean="0"/>
                <a:t>3</a:t>
              </a:r>
              <a:endParaRPr lang="en-AU" dirty="0"/>
            </a:p>
          </p:txBody>
        </p:sp>
        <p:sp>
          <p:nvSpPr>
            <p:cNvPr id="38" name="TextBox 37"/>
            <p:cNvSpPr txBox="1"/>
            <p:nvPr/>
          </p:nvSpPr>
          <p:spPr>
            <a:xfrm rot="16200000">
              <a:off x="794796" y="2156371"/>
              <a:ext cx="10429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 smtClean="0"/>
                <a:t>Replicate</a:t>
              </a:r>
              <a:endParaRPr lang="en-AU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690618" y="452641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 smtClean="0"/>
                <a:t>2</a:t>
              </a:r>
              <a:endParaRPr lang="en-AU" dirty="0"/>
            </a:p>
          </p:txBody>
        </p:sp>
        <p:sp>
          <p:nvSpPr>
            <p:cNvPr id="42" name="TextBox 41"/>
            <p:cNvSpPr txBox="1"/>
            <p:nvPr/>
          </p:nvSpPr>
          <p:spPr>
            <a:xfrm rot="16200000">
              <a:off x="794797" y="4432876"/>
              <a:ext cx="10429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 smtClean="0"/>
                <a:t>Replicate</a:t>
              </a:r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669771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631" y="2674815"/>
            <a:ext cx="1794783" cy="144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07" y="4170726"/>
            <a:ext cx="1794783" cy="144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07" y="1194823"/>
            <a:ext cx="1794783" cy="144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283" y="2680598"/>
            <a:ext cx="1794782" cy="144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283" y="1202261"/>
            <a:ext cx="1794782" cy="1440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165" y="1202261"/>
            <a:ext cx="1794782" cy="14400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176" y="2689187"/>
            <a:ext cx="1794782" cy="1440000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847782" y="1314361"/>
            <a:ext cx="1984041" cy="1216738"/>
            <a:chOff x="3480672" y="704398"/>
            <a:chExt cx="1437748" cy="888295"/>
          </a:xfrm>
        </p:grpSpPr>
        <p:sp>
          <p:nvSpPr>
            <p:cNvPr id="29" name="TextBox 28"/>
            <p:cNvSpPr txBox="1"/>
            <p:nvPr/>
          </p:nvSpPr>
          <p:spPr>
            <a:xfrm>
              <a:off x="3541509" y="704398"/>
              <a:ext cx="700941" cy="362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 smtClean="0"/>
                <a:t>Vehicle- 30% </a:t>
              </a:r>
              <a:r>
                <a:rPr lang="en-AU" sz="1400" b="1" dirty="0" err="1" smtClean="0"/>
                <a:t>Kolliphor</a:t>
              </a:r>
              <a:endParaRPr lang="en-AU" sz="1400" b="1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159904" y="798929"/>
              <a:ext cx="635989" cy="213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 err="1" smtClean="0"/>
                <a:t>LHa</a:t>
              </a:r>
              <a:r>
                <a:rPr lang="en-AU" sz="1400" b="1" dirty="0" smtClean="0"/>
                <a:t>-FITC</a:t>
              </a:r>
              <a:endParaRPr lang="en-AU" sz="1400" b="1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480672" y="1290322"/>
              <a:ext cx="660378" cy="213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 smtClean="0"/>
                <a:t>L95-FITC</a:t>
              </a:r>
              <a:endParaRPr lang="en-AU" sz="1400" b="1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132511" y="1230215"/>
              <a:ext cx="785909" cy="362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 smtClean="0"/>
                <a:t>GONBC35-FITC</a:t>
              </a:r>
              <a:endParaRPr lang="en-AU" sz="1400" b="1" dirty="0"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806" y="2674815"/>
            <a:ext cx="1794782" cy="144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806" y="4173746"/>
            <a:ext cx="1794782" cy="144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15" y="1202261"/>
            <a:ext cx="1794782" cy="144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699" y="2674815"/>
            <a:ext cx="1794783" cy="144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699" y="1202261"/>
            <a:ext cx="1794783" cy="144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629" y="2689187"/>
            <a:ext cx="1794783" cy="1440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630" y="1202261"/>
            <a:ext cx="1794783" cy="14400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236213" y="840745"/>
            <a:ext cx="10085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Bright field</a:t>
            </a:r>
            <a:endParaRPr lang="en-AU" sz="14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3261775" y="842654"/>
            <a:ext cx="491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FITC</a:t>
            </a:r>
            <a:endParaRPr lang="en-AU" sz="1400" b="1" dirty="0"/>
          </a:p>
        </p:txBody>
      </p:sp>
      <p:sp>
        <p:nvSpPr>
          <p:cNvPr id="39" name="TextBox 38"/>
          <p:cNvSpPr txBox="1"/>
          <p:nvPr/>
        </p:nvSpPr>
        <p:spPr>
          <a:xfrm rot="16200000">
            <a:off x="-251474" y="2633850"/>
            <a:ext cx="1125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Testis/image</a:t>
            </a:r>
            <a:endParaRPr lang="en-AU" sz="14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4906475" y="847558"/>
            <a:ext cx="10085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Bright field</a:t>
            </a:r>
            <a:endParaRPr lang="en-AU" sz="14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7006593" y="847558"/>
            <a:ext cx="491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FITC</a:t>
            </a:r>
            <a:endParaRPr lang="en-AU" sz="14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8713630" y="847558"/>
            <a:ext cx="10085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Bright field</a:t>
            </a:r>
            <a:endParaRPr lang="en-AU" sz="14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10916379" y="842654"/>
            <a:ext cx="491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FITC</a:t>
            </a:r>
            <a:endParaRPr lang="en-AU" sz="14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2498586" y="49148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1</a:t>
            </a:r>
            <a:endParaRPr lang="en-AU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6374180" y="47822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2</a:t>
            </a:r>
            <a:endParaRPr lang="en-AU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10007171" y="47822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3</a:t>
            </a:r>
            <a:endParaRPr lang="en-AU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5733671" y="94352"/>
            <a:ext cx="1061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Replicate</a:t>
            </a:r>
            <a:endParaRPr lang="en-AU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470327" y="3250617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B1</a:t>
            </a:r>
            <a:endParaRPr lang="en-AU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470327" y="173590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A1</a:t>
            </a:r>
            <a:endParaRPr lang="en-AU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465132" y="478563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A2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2333012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3389</TotalTime>
  <Words>207</Words>
  <Application>Microsoft Office PowerPoint</Application>
  <PresentationFormat>Widescreen</PresentationFormat>
  <Paragraphs>74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The University of Newcastle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Barbara Fraser</dc:creator>
  <cp:lastModifiedBy>Barbara Fraser</cp:lastModifiedBy>
  <cp:revision>38</cp:revision>
  <dcterms:created xsi:type="dcterms:W3CDTF">2020-03-14T02:28:16Z</dcterms:created>
  <dcterms:modified xsi:type="dcterms:W3CDTF">2021-07-09T01:07:33Z</dcterms:modified>
</cp:coreProperties>
</file>