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4406-EDB5-4D8D-8E1F-7CD81BDB5339}" type="datetimeFigureOut">
              <a:rPr lang="en-AU" smtClean="0"/>
              <a:t>2/09/2021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4ADA-E25E-4464-A97D-E6FE906C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8505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4406-EDB5-4D8D-8E1F-7CD81BDB5339}" type="datetimeFigureOut">
              <a:rPr lang="en-AU" smtClean="0"/>
              <a:t>2/09/2021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4ADA-E25E-4464-A97D-E6FE906C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5864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4406-EDB5-4D8D-8E1F-7CD81BDB5339}" type="datetimeFigureOut">
              <a:rPr lang="en-AU" smtClean="0"/>
              <a:t>2/09/2021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4ADA-E25E-4464-A97D-E6FE906C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918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4406-EDB5-4D8D-8E1F-7CD81BDB5339}" type="datetimeFigureOut">
              <a:rPr lang="en-AU" smtClean="0"/>
              <a:t>2/09/2021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4ADA-E25E-4464-A97D-E6FE906C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9284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4406-EDB5-4D8D-8E1F-7CD81BDB5339}" type="datetimeFigureOut">
              <a:rPr lang="en-AU" smtClean="0"/>
              <a:t>2/09/2021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4ADA-E25E-4464-A97D-E6FE906C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526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4406-EDB5-4D8D-8E1F-7CD81BDB5339}" type="datetimeFigureOut">
              <a:rPr lang="en-AU" smtClean="0"/>
              <a:t>2/09/2021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4ADA-E25E-4464-A97D-E6FE906C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6985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4406-EDB5-4D8D-8E1F-7CD81BDB5339}" type="datetimeFigureOut">
              <a:rPr lang="en-AU" smtClean="0"/>
              <a:t>2/09/2021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4ADA-E25E-4464-A97D-E6FE906C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3642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4406-EDB5-4D8D-8E1F-7CD81BDB5339}" type="datetimeFigureOut">
              <a:rPr lang="en-AU" smtClean="0"/>
              <a:t>2/09/2021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4ADA-E25E-4464-A97D-E6FE906C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8688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4406-EDB5-4D8D-8E1F-7CD81BDB5339}" type="datetimeFigureOut">
              <a:rPr lang="en-AU" smtClean="0"/>
              <a:t>2/09/2021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4ADA-E25E-4464-A97D-E6FE906C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5707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4406-EDB5-4D8D-8E1F-7CD81BDB5339}" type="datetimeFigureOut">
              <a:rPr lang="en-AU" smtClean="0"/>
              <a:t>2/09/2021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4ADA-E25E-4464-A97D-E6FE906C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506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4406-EDB5-4D8D-8E1F-7CD81BDB5339}" type="datetimeFigureOut">
              <a:rPr lang="en-AU" smtClean="0"/>
              <a:t>2/09/2021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4ADA-E25E-4464-A97D-E6FE906C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781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04406-EDB5-4D8D-8E1F-7CD81BDB5339}" type="datetimeFigureOut">
              <a:rPr lang="en-AU" smtClean="0"/>
              <a:t>2/09/2021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C4ADA-E25E-4464-A97D-E6FE906C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418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tiff"/><Relationship Id="rId18" Type="http://schemas.openxmlformats.org/officeDocument/2006/relationships/image" Target="../media/image17.tiff"/><Relationship Id="rId26" Type="http://schemas.openxmlformats.org/officeDocument/2006/relationships/image" Target="../media/image25.tiff"/><Relationship Id="rId39" Type="http://schemas.openxmlformats.org/officeDocument/2006/relationships/image" Target="../media/image38.tiff"/><Relationship Id="rId3" Type="http://schemas.openxmlformats.org/officeDocument/2006/relationships/image" Target="../media/image2.tiff"/><Relationship Id="rId21" Type="http://schemas.openxmlformats.org/officeDocument/2006/relationships/image" Target="../media/image20.tiff"/><Relationship Id="rId34" Type="http://schemas.openxmlformats.org/officeDocument/2006/relationships/image" Target="../media/image33.tiff"/><Relationship Id="rId42" Type="http://schemas.openxmlformats.org/officeDocument/2006/relationships/image" Target="../media/image41.tiff"/><Relationship Id="rId47" Type="http://schemas.openxmlformats.org/officeDocument/2006/relationships/image" Target="../media/image46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17" Type="http://schemas.openxmlformats.org/officeDocument/2006/relationships/image" Target="../media/image16.tiff"/><Relationship Id="rId25" Type="http://schemas.openxmlformats.org/officeDocument/2006/relationships/image" Target="../media/image24.tiff"/><Relationship Id="rId33" Type="http://schemas.openxmlformats.org/officeDocument/2006/relationships/image" Target="../media/image32.tiff"/><Relationship Id="rId38" Type="http://schemas.openxmlformats.org/officeDocument/2006/relationships/image" Target="../media/image37.tiff"/><Relationship Id="rId46" Type="http://schemas.openxmlformats.org/officeDocument/2006/relationships/image" Target="../media/image45.tiff"/><Relationship Id="rId2" Type="http://schemas.openxmlformats.org/officeDocument/2006/relationships/image" Target="../media/image1.tiff"/><Relationship Id="rId16" Type="http://schemas.openxmlformats.org/officeDocument/2006/relationships/image" Target="../media/image15.tiff"/><Relationship Id="rId20" Type="http://schemas.openxmlformats.org/officeDocument/2006/relationships/image" Target="../media/image19.tiff"/><Relationship Id="rId29" Type="http://schemas.openxmlformats.org/officeDocument/2006/relationships/image" Target="../media/image28.tiff"/><Relationship Id="rId41" Type="http://schemas.openxmlformats.org/officeDocument/2006/relationships/image" Target="../media/image40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24" Type="http://schemas.openxmlformats.org/officeDocument/2006/relationships/image" Target="../media/image23.tiff"/><Relationship Id="rId32" Type="http://schemas.openxmlformats.org/officeDocument/2006/relationships/image" Target="../media/image31.tiff"/><Relationship Id="rId37" Type="http://schemas.openxmlformats.org/officeDocument/2006/relationships/image" Target="../media/image36.tiff"/><Relationship Id="rId40" Type="http://schemas.openxmlformats.org/officeDocument/2006/relationships/image" Target="../media/image39.tiff"/><Relationship Id="rId45" Type="http://schemas.openxmlformats.org/officeDocument/2006/relationships/image" Target="../media/image44.tiff"/><Relationship Id="rId5" Type="http://schemas.openxmlformats.org/officeDocument/2006/relationships/image" Target="../media/image4.tiff"/><Relationship Id="rId15" Type="http://schemas.openxmlformats.org/officeDocument/2006/relationships/image" Target="../media/image14.tiff"/><Relationship Id="rId23" Type="http://schemas.openxmlformats.org/officeDocument/2006/relationships/image" Target="../media/image22.tiff"/><Relationship Id="rId28" Type="http://schemas.openxmlformats.org/officeDocument/2006/relationships/image" Target="../media/image27.tiff"/><Relationship Id="rId36" Type="http://schemas.openxmlformats.org/officeDocument/2006/relationships/image" Target="../media/image35.tiff"/><Relationship Id="rId49" Type="http://schemas.openxmlformats.org/officeDocument/2006/relationships/image" Target="../media/image48.tiff"/><Relationship Id="rId10" Type="http://schemas.openxmlformats.org/officeDocument/2006/relationships/image" Target="../media/image9.tiff"/><Relationship Id="rId19" Type="http://schemas.openxmlformats.org/officeDocument/2006/relationships/image" Target="../media/image18.tiff"/><Relationship Id="rId31" Type="http://schemas.openxmlformats.org/officeDocument/2006/relationships/image" Target="../media/image30.tiff"/><Relationship Id="rId44" Type="http://schemas.openxmlformats.org/officeDocument/2006/relationships/image" Target="../media/image43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Relationship Id="rId14" Type="http://schemas.openxmlformats.org/officeDocument/2006/relationships/image" Target="../media/image13.tiff"/><Relationship Id="rId22" Type="http://schemas.openxmlformats.org/officeDocument/2006/relationships/image" Target="../media/image21.tiff"/><Relationship Id="rId27" Type="http://schemas.openxmlformats.org/officeDocument/2006/relationships/image" Target="../media/image26.tiff"/><Relationship Id="rId30" Type="http://schemas.openxmlformats.org/officeDocument/2006/relationships/image" Target="../media/image29.tiff"/><Relationship Id="rId35" Type="http://schemas.openxmlformats.org/officeDocument/2006/relationships/image" Target="../media/image34.tiff"/><Relationship Id="rId43" Type="http://schemas.openxmlformats.org/officeDocument/2006/relationships/image" Target="../media/image42.tiff"/><Relationship Id="rId48" Type="http://schemas.openxmlformats.org/officeDocument/2006/relationships/image" Target="../media/image47.tiff"/><Relationship Id="rId8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tiff"/><Relationship Id="rId13" Type="http://schemas.openxmlformats.org/officeDocument/2006/relationships/image" Target="../media/image60.tiff"/><Relationship Id="rId3" Type="http://schemas.openxmlformats.org/officeDocument/2006/relationships/image" Target="../media/image50.tiff"/><Relationship Id="rId7" Type="http://schemas.openxmlformats.org/officeDocument/2006/relationships/image" Target="../media/image54.tiff"/><Relationship Id="rId12" Type="http://schemas.openxmlformats.org/officeDocument/2006/relationships/image" Target="../media/image59.tiff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tiff"/><Relationship Id="rId11" Type="http://schemas.openxmlformats.org/officeDocument/2006/relationships/image" Target="../media/image58.tiff"/><Relationship Id="rId5" Type="http://schemas.openxmlformats.org/officeDocument/2006/relationships/image" Target="../media/image52.tiff"/><Relationship Id="rId10" Type="http://schemas.openxmlformats.org/officeDocument/2006/relationships/image" Target="../media/image57.tiff"/><Relationship Id="rId4" Type="http://schemas.openxmlformats.org/officeDocument/2006/relationships/image" Target="../media/image51.tiff"/><Relationship Id="rId9" Type="http://schemas.openxmlformats.org/officeDocument/2006/relationships/image" Target="../media/image56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tiff"/><Relationship Id="rId13" Type="http://schemas.openxmlformats.org/officeDocument/2006/relationships/image" Target="../media/image72.tiff"/><Relationship Id="rId3" Type="http://schemas.openxmlformats.org/officeDocument/2006/relationships/image" Target="../media/image62.tiff"/><Relationship Id="rId7" Type="http://schemas.openxmlformats.org/officeDocument/2006/relationships/image" Target="../media/image66.tiff"/><Relationship Id="rId12" Type="http://schemas.openxmlformats.org/officeDocument/2006/relationships/image" Target="../media/image71.tiff"/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tiff"/><Relationship Id="rId11" Type="http://schemas.openxmlformats.org/officeDocument/2006/relationships/image" Target="../media/image70.tiff"/><Relationship Id="rId5" Type="http://schemas.openxmlformats.org/officeDocument/2006/relationships/image" Target="../media/image64.tiff"/><Relationship Id="rId10" Type="http://schemas.openxmlformats.org/officeDocument/2006/relationships/image" Target="../media/image69.tiff"/><Relationship Id="rId4" Type="http://schemas.openxmlformats.org/officeDocument/2006/relationships/image" Target="../media/image63.tiff"/><Relationship Id="rId9" Type="http://schemas.openxmlformats.org/officeDocument/2006/relationships/image" Target="../media/image68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tiff"/><Relationship Id="rId3" Type="http://schemas.openxmlformats.org/officeDocument/2006/relationships/image" Target="../media/image74.tiff"/><Relationship Id="rId7" Type="http://schemas.openxmlformats.org/officeDocument/2006/relationships/image" Target="../media/image78.tiff"/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tiff"/><Relationship Id="rId11" Type="http://schemas.openxmlformats.org/officeDocument/2006/relationships/image" Target="../media/image82.tiff"/><Relationship Id="rId5" Type="http://schemas.openxmlformats.org/officeDocument/2006/relationships/image" Target="../media/image76.tiff"/><Relationship Id="rId10" Type="http://schemas.openxmlformats.org/officeDocument/2006/relationships/image" Target="../media/image81.tiff"/><Relationship Id="rId4" Type="http://schemas.openxmlformats.org/officeDocument/2006/relationships/image" Target="../media/image75.tiff"/><Relationship Id="rId9" Type="http://schemas.openxmlformats.org/officeDocument/2006/relationships/image" Target="../media/image80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iff"/><Relationship Id="rId2" Type="http://schemas.openxmlformats.org/officeDocument/2006/relationships/image" Target="../media/image8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tiff"/><Relationship Id="rId5" Type="http://schemas.openxmlformats.org/officeDocument/2006/relationships/image" Target="../media/image86.tiff"/><Relationship Id="rId4" Type="http://schemas.openxmlformats.org/officeDocument/2006/relationships/image" Target="../media/image8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44030" y="371517"/>
            <a:ext cx="9285845" cy="7222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3600" u="sng" dirty="0" smtClean="0"/>
              <a:t>In vivo localisation of Luteinising hormone-FITC peptides 6/3/20 </a:t>
            </a:r>
            <a:endParaRPr lang="en-AU" sz="3600" u="sng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3486" y="145492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AU" sz="1800" dirty="0" smtClean="0"/>
              <a:t>59-63 day old male mice were injected with a 300 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µl dose of 1 </a:t>
            </a:r>
            <a:r>
              <a:rPr lang="en-AU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mM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peptide-FITC  (in 30% </a:t>
            </a:r>
            <a:r>
              <a:rPr lang="en-AU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Kolliphor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-PBS) or vehicle</a:t>
            </a:r>
          </a:p>
          <a:p>
            <a:pPr algn="l"/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Treatments:</a:t>
            </a:r>
          </a:p>
          <a:p>
            <a:pPr algn="l"/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vehicle (30% </a:t>
            </a:r>
            <a:r>
              <a:rPr lang="en-AU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Kolliphor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-PBS)</a:t>
            </a:r>
          </a:p>
          <a:p>
            <a:pPr algn="l"/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L57-FITC </a:t>
            </a:r>
            <a:r>
              <a:rPr lang="en-AU" sz="1800" dirty="0">
                <a:latin typeface="Calibri" panose="020F0502020204030204" pitchFamily="34" charset="0"/>
                <a:cs typeface="Calibri" panose="020F0502020204030204" pitchFamily="34" charset="0"/>
              </a:rPr>
              <a:t>(FITC-</a:t>
            </a:r>
            <a:r>
              <a:rPr lang="en-AU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Ahx</a:t>
            </a:r>
            <a:r>
              <a:rPr lang="en-AU" sz="1800" dirty="0">
                <a:latin typeface="Calibri" panose="020F0502020204030204" pitchFamily="34" charset="0"/>
                <a:cs typeface="Calibri" panose="020F0502020204030204" pitchFamily="34" charset="0"/>
              </a:rPr>
              <a:t>--CVRVLPAALPPVPQP-NH</a:t>
            </a:r>
            <a:r>
              <a:rPr lang="en-AU" sz="1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AU" sz="1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AU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3. L101-FITC </a:t>
            </a:r>
            <a:r>
              <a:rPr lang="en-AU" sz="1800" dirty="0">
                <a:latin typeface="Calibri" panose="020F0502020204030204" pitchFamily="34" charset="0"/>
                <a:cs typeface="Calibri" panose="020F0502020204030204" pitchFamily="34" charset="0"/>
              </a:rPr>
              <a:t>(FITC-</a:t>
            </a:r>
            <a:r>
              <a:rPr lang="en-AU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Ahx</a:t>
            </a:r>
            <a:r>
              <a:rPr lang="en-AU" sz="1800" dirty="0">
                <a:latin typeface="Calibri" panose="020F0502020204030204" pitchFamily="34" charset="0"/>
                <a:cs typeface="Calibri" panose="020F0502020204030204" pitchFamily="34" charset="0"/>
              </a:rPr>
              <a:t>--CRLSSSDCG-NH</a:t>
            </a:r>
            <a:r>
              <a:rPr lang="en-AU" sz="1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AU" sz="1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AU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AU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Eight hours post-injection, mice were euthanased using CO</a:t>
            </a:r>
            <a:r>
              <a:rPr lang="en-AU" sz="1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asphyxiation</a:t>
            </a:r>
          </a:p>
          <a:p>
            <a:pPr algn="l"/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Cardiac blood was collected and the mice weighed before organs were collected, weighed, and imaged using the fluorescent dissection microscope. Tissues collected: seminal vesicles, testes, epididymides, adrenal glands, kidneys, liver, spleen, brain, heart, lungs, and pituitary.</a:t>
            </a:r>
          </a:p>
          <a:p>
            <a:pPr algn="l"/>
            <a:endParaRPr lang="en-AU" sz="1600" dirty="0"/>
          </a:p>
        </p:txBody>
      </p:sp>
      <p:grpSp>
        <p:nvGrpSpPr>
          <p:cNvPr id="6" name="Group 5"/>
          <p:cNvGrpSpPr/>
          <p:nvPr/>
        </p:nvGrpSpPr>
        <p:grpSpPr>
          <a:xfrm>
            <a:off x="8367548" y="2181249"/>
            <a:ext cx="2159822" cy="1570972"/>
            <a:chOff x="3482221" y="615001"/>
            <a:chExt cx="1341373" cy="1088344"/>
          </a:xfrm>
        </p:grpSpPr>
        <p:sp>
          <p:nvSpPr>
            <p:cNvPr id="7" name="TextBox 6"/>
            <p:cNvSpPr txBox="1"/>
            <p:nvPr/>
          </p:nvSpPr>
          <p:spPr>
            <a:xfrm>
              <a:off x="3501483" y="615001"/>
              <a:ext cx="700941" cy="362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Vehicle- 30% </a:t>
              </a:r>
              <a:r>
                <a:rPr lang="en-AU" sz="1400" b="1" dirty="0" err="1" smtClean="0"/>
                <a:t>Kolliphor</a:t>
              </a:r>
              <a:endParaRPr lang="en-AU" sz="14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87605" y="652054"/>
              <a:ext cx="635989" cy="213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L57-FITC</a:t>
              </a:r>
              <a:endParaRPr lang="en-AU" sz="14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82221" y="1319084"/>
              <a:ext cx="660378" cy="213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L101-FITC</a:t>
              </a:r>
              <a:endParaRPr lang="en-AU" sz="1400" b="1" dirty="0"/>
            </a:p>
          </p:txBody>
        </p:sp>
        <p:cxnSp>
          <p:nvCxnSpPr>
            <p:cNvPr id="11" name="Straight Connector 10"/>
            <p:cNvCxnSpPr>
              <a:endCxn id="13" idx="2"/>
            </p:cNvCxnSpPr>
            <p:nvPr/>
          </p:nvCxnSpPr>
          <p:spPr>
            <a:xfrm>
              <a:off x="4167604" y="636588"/>
              <a:ext cx="564" cy="10667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541509" y="1177756"/>
              <a:ext cx="128026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3514561" y="652055"/>
              <a:ext cx="1307213" cy="10512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400" b="1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788001" y="1905522"/>
            <a:ext cx="148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Key to images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14786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24014" y="0"/>
            <a:ext cx="575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Brain</a:t>
            </a:r>
            <a:endParaRPr lang="en-AU" sz="1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39040" y="158732"/>
            <a:ext cx="987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Bright field</a:t>
            </a:r>
            <a:endParaRPr lang="en-A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158043" y="158730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FITC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205068" y="-26915"/>
            <a:ext cx="12214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Adrenal gland</a:t>
            </a:r>
            <a:endParaRPr lang="en-AU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939463" y="147200"/>
            <a:ext cx="987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Bright field</a:t>
            </a:r>
            <a:endParaRPr lang="en-A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5416214" y="180050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FITC</a:t>
            </a:r>
            <a:endParaRPr lang="en-A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9362485" y="6133"/>
            <a:ext cx="603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Heart</a:t>
            </a:r>
            <a:endParaRPr lang="en-AU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367759" y="147199"/>
            <a:ext cx="987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Bright field</a:t>
            </a:r>
            <a:endParaRPr lang="en-A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7726090" y="155954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FITC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8664227" y="152614"/>
            <a:ext cx="987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Bright field</a:t>
            </a:r>
            <a:endParaRPr lang="en-A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10033232" y="183852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FITC</a:t>
            </a:r>
            <a:endParaRPr lang="en-A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7132045" y="11021"/>
            <a:ext cx="828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Pituitary</a:t>
            </a:r>
            <a:endParaRPr lang="en-AU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60745" y="163876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2</a:t>
            </a:r>
            <a:endParaRPr lang="en-AU" dirty="0"/>
          </a:p>
        </p:txBody>
      </p:sp>
      <p:sp>
        <p:nvSpPr>
          <p:cNvPr id="18" name="TextBox 17"/>
          <p:cNvSpPr txBox="1"/>
          <p:nvPr/>
        </p:nvSpPr>
        <p:spPr>
          <a:xfrm>
            <a:off x="860745" y="26259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3</a:t>
            </a:r>
            <a:endParaRPr lang="en-AU" dirty="0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-37500" y="1654491"/>
            <a:ext cx="1042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Replicate</a:t>
            </a:r>
            <a:endParaRPr lang="en-AU" dirty="0"/>
          </a:p>
        </p:txBody>
      </p:sp>
      <p:sp>
        <p:nvSpPr>
          <p:cNvPr id="20" name="TextBox 19"/>
          <p:cNvSpPr txBox="1"/>
          <p:nvPr/>
        </p:nvSpPr>
        <p:spPr>
          <a:xfrm>
            <a:off x="2424811" y="3261715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Lung</a:t>
            </a:r>
            <a:endParaRPr lang="en-AU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9458938" y="3263527"/>
            <a:ext cx="686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Spleen</a:t>
            </a:r>
            <a:endParaRPr lang="en-AU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193334" y="3285802"/>
            <a:ext cx="542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Liver</a:t>
            </a:r>
            <a:endParaRPr lang="en-AU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676809" y="3256705"/>
            <a:ext cx="692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Kidney</a:t>
            </a:r>
            <a:endParaRPr lang="en-AU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037438" y="37889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1</a:t>
            </a:r>
            <a:endParaRPr lang="en-AU" dirty="0"/>
          </a:p>
        </p:txBody>
      </p:sp>
      <p:sp>
        <p:nvSpPr>
          <p:cNvPr id="25" name="TextBox 24"/>
          <p:cNvSpPr txBox="1"/>
          <p:nvPr/>
        </p:nvSpPr>
        <p:spPr>
          <a:xfrm>
            <a:off x="1033274" y="472070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2</a:t>
            </a:r>
            <a:endParaRPr lang="en-AU" dirty="0"/>
          </a:p>
        </p:txBody>
      </p:sp>
      <p:sp>
        <p:nvSpPr>
          <p:cNvPr id="26" name="TextBox 25"/>
          <p:cNvSpPr txBox="1"/>
          <p:nvPr/>
        </p:nvSpPr>
        <p:spPr>
          <a:xfrm>
            <a:off x="1033588" y="57158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3</a:t>
            </a:r>
            <a:endParaRPr lang="en-AU" dirty="0"/>
          </a:p>
        </p:txBody>
      </p:sp>
      <p:sp>
        <p:nvSpPr>
          <p:cNvPr id="27" name="TextBox 26"/>
          <p:cNvSpPr txBox="1"/>
          <p:nvPr/>
        </p:nvSpPr>
        <p:spPr>
          <a:xfrm rot="16200000">
            <a:off x="137452" y="4698632"/>
            <a:ext cx="1042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Replicate</a:t>
            </a:r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2127633" y="101945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1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2174" y="257326"/>
            <a:ext cx="514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smtClean="0">
                <a:solidFill>
                  <a:srgbClr val="FF0000"/>
                </a:solidFill>
              </a:rPr>
              <a:t>L57-FITC</a:t>
            </a:r>
            <a:endParaRPr lang="en-AU" sz="1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607" y="702294"/>
            <a:ext cx="533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>
                <a:solidFill>
                  <a:srgbClr val="FF0000"/>
                </a:solidFill>
              </a:rPr>
              <a:t>L101-FITC</a:t>
            </a:r>
            <a:endParaRPr lang="en-AU" sz="12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5026" y="299933"/>
            <a:ext cx="514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err="1" smtClean="0">
                <a:solidFill>
                  <a:srgbClr val="FF0000"/>
                </a:solidFill>
              </a:rPr>
              <a:t>Veh</a:t>
            </a:r>
            <a:endParaRPr lang="en-AU" sz="12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762" y="1371397"/>
            <a:ext cx="1121739" cy="90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763" y="430320"/>
            <a:ext cx="1121739" cy="900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023" y="2316556"/>
            <a:ext cx="1121739" cy="900000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656" y="1416556"/>
            <a:ext cx="1121739" cy="900000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656" y="460391"/>
            <a:ext cx="1121739" cy="900000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996" y="2372721"/>
            <a:ext cx="1121739" cy="900000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741" y="1416556"/>
            <a:ext cx="1121739" cy="900000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742" y="460391"/>
            <a:ext cx="1121739" cy="900000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740" y="2372721"/>
            <a:ext cx="1121739" cy="900000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826" y="1413629"/>
            <a:ext cx="1121739" cy="900000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828" y="463731"/>
            <a:ext cx="1121739" cy="900000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826" y="2372721"/>
            <a:ext cx="1121739" cy="900000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368" y="4455375"/>
            <a:ext cx="1121739" cy="900000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367" y="5387131"/>
            <a:ext cx="1121739" cy="900000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369" y="3523619"/>
            <a:ext cx="1121739" cy="90000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774" y="3523619"/>
            <a:ext cx="1121739" cy="900000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462" y="4458725"/>
            <a:ext cx="1121739" cy="900000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463" y="5387131"/>
            <a:ext cx="1121739" cy="900000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86" y="5390130"/>
            <a:ext cx="1121739" cy="900000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740" y="4455375"/>
            <a:ext cx="1121739" cy="900000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740" y="3523619"/>
            <a:ext cx="1121739" cy="900000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050" y="3522104"/>
            <a:ext cx="1121739" cy="900000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051" y="4460595"/>
            <a:ext cx="1121739" cy="900000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825" y="5388987"/>
            <a:ext cx="1121739" cy="900000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313" y="430320"/>
            <a:ext cx="1121739" cy="900000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382" y="1371397"/>
            <a:ext cx="1121739" cy="900000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383" y="2313629"/>
            <a:ext cx="1121739" cy="900000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579" y="2363527"/>
            <a:ext cx="1121739" cy="900000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528" y="1413629"/>
            <a:ext cx="1121739" cy="900000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41" y="471397"/>
            <a:ext cx="1121739" cy="900000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369" y="454976"/>
            <a:ext cx="1121739" cy="900000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96" y="1413629"/>
            <a:ext cx="1121739" cy="900000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96" y="2363527"/>
            <a:ext cx="1121739" cy="900000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9144" y="466247"/>
            <a:ext cx="1121739" cy="900000"/>
          </a:xfrm>
          <a:prstGeom prst="rect">
            <a:avLst/>
          </a:prstGeom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818" y="1410417"/>
            <a:ext cx="1121739" cy="900000"/>
          </a:xfrm>
          <a:prstGeom prst="rect">
            <a:avLst/>
          </a:prstGeom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256" y="2356705"/>
            <a:ext cx="1121739" cy="900000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022" y="5404755"/>
            <a:ext cx="1121739" cy="900000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023" y="4462010"/>
            <a:ext cx="1121739" cy="900000"/>
          </a:xfrm>
          <a:prstGeom prst="rect">
            <a:avLst/>
          </a:prstGeom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541" y="3518797"/>
            <a:ext cx="1121739" cy="900000"/>
          </a:xfrm>
          <a:prstGeom prst="rect">
            <a:avLst/>
          </a:prstGeom>
        </p:spPr>
      </p:pic>
      <p:pic>
        <p:nvPicPr>
          <p:cNvPr id="141" name="Picture 140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085" y="4455867"/>
            <a:ext cx="1121739" cy="900000"/>
          </a:xfrm>
          <a:prstGeom prst="rect">
            <a:avLst/>
          </a:prstGeom>
        </p:spPr>
      </p:pic>
      <p:pic>
        <p:nvPicPr>
          <p:cNvPr id="142" name="Picture 141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355" y="3518797"/>
            <a:ext cx="1121739" cy="900000"/>
          </a:xfrm>
          <a:prstGeom prst="rect">
            <a:avLst/>
          </a:prstGeom>
        </p:spPr>
      </p:pic>
      <p:pic>
        <p:nvPicPr>
          <p:cNvPr id="143" name="Picture 142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40" y="5388987"/>
            <a:ext cx="1121739" cy="900000"/>
          </a:xfrm>
          <a:prstGeom prst="rect">
            <a:avLst/>
          </a:prstGeom>
        </p:spPr>
      </p:pic>
      <p:pic>
        <p:nvPicPr>
          <p:cNvPr id="144" name="Picture 143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820" y="4453892"/>
            <a:ext cx="1121739" cy="900000"/>
          </a:xfrm>
          <a:prstGeom prst="rect">
            <a:avLst/>
          </a:prstGeom>
        </p:spPr>
      </p:pic>
      <p:pic>
        <p:nvPicPr>
          <p:cNvPr id="145" name="Picture 144"/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668" y="3518797"/>
            <a:ext cx="1121739" cy="900000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368" y="5388987"/>
            <a:ext cx="1121739" cy="900000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817" y="5388092"/>
            <a:ext cx="1121739" cy="900000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404" y="4460595"/>
            <a:ext cx="1121739" cy="900000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111" y="3519764"/>
            <a:ext cx="112174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09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3256" y="343390"/>
            <a:ext cx="987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Bright field</a:t>
            </a:r>
            <a:endParaRPr lang="en-A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3508009" y="385876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FITC</a:t>
            </a:r>
            <a:endParaRPr lang="en-A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700385" y="90335"/>
            <a:ext cx="13195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Seminal vesicle</a:t>
            </a:r>
            <a:endParaRPr lang="en-AU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706147" y="90335"/>
            <a:ext cx="998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Epididymis</a:t>
            </a:r>
            <a:endParaRPr lang="en-AU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579015" y="9879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1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1574851" y="19196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2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1575165" y="291476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3</a:t>
            </a:r>
            <a:endParaRPr lang="en-AU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679029" y="1897579"/>
            <a:ext cx="1042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Replicate</a:t>
            </a:r>
            <a:endParaRPr lang="en-AU" dirty="0"/>
          </a:p>
        </p:txBody>
      </p:sp>
      <p:sp>
        <p:nvSpPr>
          <p:cNvPr id="20" name="TextBox 19"/>
          <p:cNvSpPr txBox="1"/>
          <p:nvPr/>
        </p:nvSpPr>
        <p:spPr>
          <a:xfrm>
            <a:off x="6319686" y="337458"/>
            <a:ext cx="987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Bright field</a:t>
            </a:r>
            <a:endParaRPr lang="en-A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7654439" y="379944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FITC</a:t>
            </a:r>
            <a:endParaRPr lang="en-AU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1019132" y="167019"/>
            <a:ext cx="514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>
                <a:solidFill>
                  <a:srgbClr val="FF0000"/>
                </a:solidFill>
              </a:rPr>
              <a:t>L57-FITC</a:t>
            </a:r>
            <a:endParaRPr lang="en-AU" sz="12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2554" y="600947"/>
            <a:ext cx="533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>
                <a:solidFill>
                  <a:srgbClr val="FF0000"/>
                </a:solidFill>
              </a:rPr>
              <a:t>L101-FITC</a:t>
            </a:r>
            <a:endParaRPr lang="en-AU" sz="12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1984" y="209626"/>
            <a:ext cx="514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err="1" smtClean="0">
                <a:solidFill>
                  <a:srgbClr val="FF0000"/>
                </a:solidFill>
              </a:rPr>
              <a:t>Veh</a:t>
            </a:r>
            <a:endParaRPr lang="en-AU" sz="12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473" y="678089"/>
            <a:ext cx="1121739" cy="90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474" y="1632245"/>
            <a:ext cx="1121739" cy="90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475" y="2603702"/>
            <a:ext cx="1121739" cy="90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924" y="679476"/>
            <a:ext cx="1121739" cy="900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924" y="1632245"/>
            <a:ext cx="1121739" cy="90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2603702"/>
            <a:ext cx="1121739" cy="900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880" y="1632245"/>
            <a:ext cx="1121739" cy="900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350" y="678089"/>
            <a:ext cx="1121739" cy="900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642" y="2601310"/>
            <a:ext cx="1121739" cy="90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621" y="1632245"/>
            <a:ext cx="1121739" cy="900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113" y="678089"/>
            <a:ext cx="1121739" cy="9000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577" y="2601310"/>
            <a:ext cx="1121739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22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36213" y="840745"/>
            <a:ext cx="10085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Bright field</a:t>
            </a:r>
            <a:endParaRPr lang="en-AU" sz="1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61775" y="842654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FITC</a:t>
            </a:r>
            <a:endParaRPr lang="en-AU" sz="1400" b="1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-251474" y="2633850"/>
            <a:ext cx="1125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Testis/image</a:t>
            </a:r>
            <a:endParaRPr lang="en-AU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906475" y="847558"/>
            <a:ext cx="10085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Bright field</a:t>
            </a:r>
            <a:endParaRPr lang="en-AU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006593" y="847558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FITC</a:t>
            </a:r>
            <a:endParaRPr lang="en-AU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713630" y="847558"/>
            <a:ext cx="10085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Bright field</a:t>
            </a:r>
            <a:endParaRPr lang="en-AU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0916379" y="842654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FITC</a:t>
            </a:r>
            <a:endParaRPr lang="en-AU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498586" y="4914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1</a:t>
            </a:r>
            <a:endParaRPr lang="en-A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74180" y="4782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2</a:t>
            </a:r>
            <a:endParaRPr lang="en-A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0007171" y="4782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3</a:t>
            </a:r>
            <a:endParaRPr lang="en-A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733671" y="94352"/>
            <a:ext cx="1061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Replicate</a:t>
            </a:r>
            <a:endParaRPr lang="en-A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70327" y="3250617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B1</a:t>
            </a:r>
            <a:endParaRPr lang="en-A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70327" y="173590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A1</a:t>
            </a:r>
            <a:endParaRPr lang="en-A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949988" y="4792900"/>
            <a:ext cx="1128625" cy="523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Vehicle- 30% </a:t>
            </a:r>
            <a:r>
              <a:rPr lang="en-AU" sz="1400" b="1" dirty="0" err="1" smtClean="0"/>
              <a:t>Kolliphor</a:t>
            </a:r>
            <a:endParaRPr lang="en-AU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054752" y="4846384"/>
            <a:ext cx="1024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L57-FITC</a:t>
            </a:r>
            <a:endParaRPr lang="en-AU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015300" y="5607162"/>
            <a:ext cx="1063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L101-FITC</a:t>
            </a:r>
            <a:endParaRPr lang="en-AU" sz="1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85" y="1148522"/>
            <a:ext cx="1794783" cy="144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722" y="1148522"/>
            <a:ext cx="1794783" cy="144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231" y="1148522"/>
            <a:ext cx="1794783" cy="144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85" y="2715283"/>
            <a:ext cx="1794783" cy="1440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721" y="2715283"/>
            <a:ext cx="1794783" cy="1440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232" y="2715283"/>
            <a:ext cx="1794782" cy="144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977" y="1148522"/>
            <a:ext cx="1794782" cy="1440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200" y="1155335"/>
            <a:ext cx="1794782" cy="14400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985" y="1148522"/>
            <a:ext cx="1794782" cy="1440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976" y="2715283"/>
            <a:ext cx="1794783" cy="14400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99" y="2715654"/>
            <a:ext cx="1794783" cy="14400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572" y="2715283"/>
            <a:ext cx="1794783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2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651" y="702785"/>
            <a:ext cx="1346087" cy="108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37201" y="124623"/>
            <a:ext cx="3011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Replicate 2 Testis A </a:t>
            </a:r>
            <a:r>
              <a:rPr lang="en-AU" dirty="0" err="1" smtClean="0"/>
              <a:t>veh</a:t>
            </a:r>
            <a:r>
              <a:rPr lang="en-AU" dirty="0" smtClean="0"/>
              <a:t> + L101</a:t>
            </a:r>
          </a:p>
          <a:p>
            <a:r>
              <a:rPr lang="en-AU" dirty="0" smtClean="0"/>
              <a:t> side B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6" y="775778"/>
            <a:ext cx="1346087" cy="108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978" y="124623"/>
            <a:ext cx="3064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Replicate 2 Testis A  </a:t>
            </a:r>
            <a:r>
              <a:rPr lang="en-AU" dirty="0" err="1" smtClean="0"/>
              <a:t>veh</a:t>
            </a:r>
            <a:r>
              <a:rPr lang="en-AU" dirty="0" smtClean="0"/>
              <a:t> + L101</a:t>
            </a:r>
          </a:p>
          <a:p>
            <a:r>
              <a:rPr lang="en-AU" dirty="0" smtClean="0"/>
              <a:t> side A</a:t>
            </a:r>
            <a:endParaRPr lang="en-AU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467" y="702785"/>
            <a:ext cx="1346087" cy="108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416507" y="124623"/>
            <a:ext cx="2947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Replicate 2 Testis A </a:t>
            </a:r>
            <a:r>
              <a:rPr lang="en-AU" dirty="0" err="1" smtClean="0"/>
              <a:t>veh</a:t>
            </a:r>
            <a:r>
              <a:rPr lang="en-AU" dirty="0" smtClean="0"/>
              <a:t> + L57 </a:t>
            </a:r>
            <a:endParaRPr lang="en-AU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594" y="4304582"/>
            <a:ext cx="1794783" cy="144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20151" y="3916572"/>
            <a:ext cx="3064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Replicate 1 Testis A  </a:t>
            </a:r>
            <a:r>
              <a:rPr lang="en-AU" dirty="0" err="1" smtClean="0"/>
              <a:t>veh</a:t>
            </a:r>
            <a:r>
              <a:rPr lang="en-AU" dirty="0" smtClean="0"/>
              <a:t> + L101</a:t>
            </a:r>
          </a:p>
          <a:p>
            <a:r>
              <a:rPr lang="en-AU" dirty="0" smtClean="0"/>
              <a:t> </a:t>
            </a:r>
            <a:endParaRPr lang="en-AU" dirty="0"/>
          </a:p>
        </p:txBody>
      </p:sp>
      <p:sp>
        <p:nvSpPr>
          <p:cNvPr id="13" name="TextBox 12"/>
          <p:cNvSpPr txBox="1"/>
          <p:nvPr/>
        </p:nvSpPr>
        <p:spPr>
          <a:xfrm>
            <a:off x="6797279" y="3916571"/>
            <a:ext cx="29636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Replicate 1 Testis A  </a:t>
            </a:r>
            <a:r>
              <a:rPr lang="en-AU" dirty="0" err="1" smtClean="0"/>
              <a:t>veh</a:t>
            </a:r>
            <a:r>
              <a:rPr lang="en-AU" dirty="0" smtClean="0"/>
              <a:t> + L57</a:t>
            </a:r>
          </a:p>
          <a:p>
            <a:r>
              <a:rPr lang="en-AU" dirty="0" smtClean="0"/>
              <a:t> </a:t>
            </a:r>
            <a:endParaRPr lang="en-AU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532" y="4304582"/>
            <a:ext cx="1794783" cy="144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110" y="4304582"/>
            <a:ext cx="2692174" cy="216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182" y="4304582"/>
            <a:ext cx="2692174" cy="216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085" y="1487119"/>
            <a:ext cx="2692174" cy="216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800" y="1487119"/>
            <a:ext cx="2692174" cy="216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154" y="1487119"/>
            <a:ext cx="269217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23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5" y="488493"/>
            <a:ext cx="3589565" cy="288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054" y="488493"/>
            <a:ext cx="3589565" cy="288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176" y="488493"/>
            <a:ext cx="3589565" cy="288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51326" y="26828"/>
            <a:ext cx="4419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 smtClean="0">
                <a:solidFill>
                  <a:srgbClr val="FF0000"/>
                </a:solidFill>
              </a:rPr>
              <a:t>Photoshop enhanced images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176" y="3856008"/>
            <a:ext cx="3589565" cy="2880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294852" y="556728"/>
            <a:ext cx="3011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Replicate 2 Testis A </a:t>
            </a:r>
            <a:r>
              <a:rPr lang="en-AU" dirty="0" err="1" smtClean="0">
                <a:solidFill>
                  <a:schemeClr val="bg1"/>
                </a:solidFill>
              </a:rPr>
              <a:t>veh</a:t>
            </a:r>
            <a:r>
              <a:rPr lang="en-AU" dirty="0" smtClean="0">
                <a:solidFill>
                  <a:schemeClr val="bg1"/>
                </a:solidFill>
              </a:rPr>
              <a:t> + L101</a:t>
            </a:r>
          </a:p>
          <a:p>
            <a:r>
              <a:rPr lang="en-AU" dirty="0" smtClean="0">
                <a:solidFill>
                  <a:schemeClr val="bg1"/>
                </a:solidFill>
              </a:rPr>
              <a:t> side B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5278" y="488493"/>
            <a:ext cx="3064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Replicate 2 Testis A  </a:t>
            </a:r>
            <a:r>
              <a:rPr lang="en-AU" dirty="0" err="1" smtClean="0">
                <a:solidFill>
                  <a:schemeClr val="bg1"/>
                </a:solidFill>
              </a:rPr>
              <a:t>veh</a:t>
            </a:r>
            <a:r>
              <a:rPr lang="en-AU" dirty="0" smtClean="0">
                <a:solidFill>
                  <a:schemeClr val="bg1"/>
                </a:solidFill>
              </a:rPr>
              <a:t> + L101</a:t>
            </a:r>
          </a:p>
          <a:p>
            <a:r>
              <a:rPr lang="en-AU" dirty="0" smtClean="0">
                <a:solidFill>
                  <a:schemeClr val="bg1"/>
                </a:solidFill>
              </a:rPr>
              <a:t> side A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74158" y="556728"/>
            <a:ext cx="2947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Replicate 2 Testis A </a:t>
            </a:r>
            <a:r>
              <a:rPr lang="en-AU" dirty="0" err="1" smtClean="0">
                <a:solidFill>
                  <a:schemeClr val="bg1"/>
                </a:solidFill>
              </a:rPr>
              <a:t>veh</a:t>
            </a:r>
            <a:r>
              <a:rPr lang="en-AU" dirty="0" smtClean="0">
                <a:solidFill>
                  <a:schemeClr val="bg1"/>
                </a:solidFill>
              </a:rPr>
              <a:t> + L57 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37081" y="3856972"/>
            <a:ext cx="29636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Replicate 1 Testis A  </a:t>
            </a:r>
            <a:r>
              <a:rPr lang="en-AU" dirty="0" err="1" smtClean="0">
                <a:solidFill>
                  <a:schemeClr val="bg1"/>
                </a:solidFill>
              </a:rPr>
              <a:t>veh</a:t>
            </a:r>
            <a:r>
              <a:rPr lang="en-AU" dirty="0" smtClean="0">
                <a:solidFill>
                  <a:schemeClr val="bg1"/>
                </a:solidFill>
              </a:rPr>
              <a:t> + L57</a:t>
            </a:r>
          </a:p>
          <a:p>
            <a:r>
              <a:rPr lang="en-AU" dirty="0" smtClean="0">
                <a:solidFill>
                  <a:schemeClr val="bg1"/>
                </a:solidFill>
              </a:rPr>
              <a:t> 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054" y="3856008"/>
            <a:ext cx="3589565" cy="2880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396525" y="3856972"/>
            <a:ext cx="3064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Replicate 1 Testis A  </a:t>
            </a:r>
            <a:r>
              <a:rPr lang="en-AU" dirty="0" err="1" smtClean="0">
                <a:solidFill>
                  <a:schemeClr val="bg1"/>
                </a:solidFill>
              </a:rPr>
              <a:t>veh</a:t>
            </a:r>
            <a:r>
              <a:rPr lang="en-AU" dirty="0" smtClean="0">
                <a:solidFill>
                  <a:schemeClr val="bg1"/>
                </a:solidFill>
              </a:rPr>
              <a:t> + L101</a:t>
            </a:r>
          </a:p>
          <a:p>
            <a:r>
              <a:rPr lang="en-AU" dirty="0" smtClean="0">
                <a:solidFill>
                  <a:schemeClr val="bg1"/>
                </a:solidFill>
              </a:rPr>
              <a:t> 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722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287</Words>
  <Application>Microsoft Office PowerPoint</Application>
  <PresentationFormat>Widescreen</PresentationFormat>
  <Paragraphs>88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Newcastle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Barbara Fraser</dc:creator>
  <cp:lastModifiedBy>Barbara Fraser</cp:lastModifiedBy>
  <cp:revision>16</cp:revision>
  <dcterms:created xsi:type="dcterms:W3CDTF">2020-03-15T05:30:49Z</dcterms:created>
  <dcterms:modified xsi:type="dcterms:W3CDTF">2021-09-02T00:46:58Z</dcterms:modified>
</cp:coreProperties>
</file>